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71" r:id="rId3"/>
    <p:sldId id="258" r:id="rId4"/>
    <p:sldId id="257" r:id="rId5"/>
    <p:sldId id="259" r:id="rId6"/>
    <p:sldId id="281" r:id="rId7"/>
    <p:sldId id="276" r:id="rId8"/>
    <p:sldId id="280" r:id="rId9"/>
    <p:sldId id="272" r:id="rId10"/>
    <p:sldId id="260" r:id="rId11"/>
    <p:sldId id="270" r:id="rId12"/>
    <p:sldId id="264" r:id="rId13"/>
    <p:sldId id="266" r:id="rId14"/>
    <p:sldId id="267" r:id="rId15"/>
    <p:sldId id="265" r:id="rId16"/>
    <p:sldId id="261" r:id="rId17"/>
    <p:sldId id="262" r:id="rId18"/>
    <p:sldId id="263" r:id="rId19"/>
    <p:sldId id="277" r:id="rId20"/>
    <p:sldId id="273" r:id="rId21"/>
    <p:sldId id="279" r:id="rId22"/>
    <p:sldId id="268" r:id="rId23"/>
    <p:sldId id="269" r:id="rId24"/>
    <p:sldId id="274" r:id="rId25"/>
    <p:sldId id="275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5134B"/>
    <a:srgbClr val="FFDC00"/>
    <a:srgbClr val="F011BE"/>
    <a:srgbClr val="001E3F"/>
    <a:srgbClr val="007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7"/>
    <p:restoredTop sz="77048"/>
  </p:normalViewPr>
  <p:slideViewPr>
    <p:cSldViewPr snapToGrid="0">
      <p:cViewPr>
        <p:scale>
          <a:sx n="66" d="100"/>
          <a:sy n="66" d="100"/>
        </p:scale>
        <p:origin x="117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7.9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0.9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5.1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8.5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3.9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9:57.3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1.3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5.4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2.58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5.9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7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9.0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3.5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6.96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1:29.0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2.3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4.5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6A66F-09D1-9B4E-A9BF-BA0E3D2C1E2E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68E8F-EDFE-B641-9B3D-3E4737F10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0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60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www.popularmechanics.com</a:t>
            </a:r>
            <a:r>
              <a:rPr lang="en-US" dirty="0"/>
              <a:t>/technology/robots/a23708450/amazon-resume-ai-sexism/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3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www.technologyreview.com</a:t>
            </a:r>
            <a:r>
              <a:rPr lang="en-US" dirty="0"/>
              <a:t>/2020/07/17/1005396/predictive-policing-algorithms-racist-dismantled-machine-learning-bias-criminal-justice/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32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Textblob</a:t>
            </a:r>
            <a:r>
              <a:rPr lang="en-US" dirty="0"/>
              <a:t>: Words in customer reviews</a:t>
            </a:r>
          </a:p>
          <a:p>
            <a:r>
              <a:rPr lang="en-US" dirty="0" err="1"/>
              <a:t>Textblob</a:t>
            </a:r>
            <a:r>
              <a:rPr lang="en-US" dirty="0"/>
              <a:t> + </a:t>
            </a:r>
            <a:r>
              <a:rPr lang="en-US" dirty="0" err="1"/>
              <a:t>Baytes</a:t>
            </a:r>
            <a:r>
              <a:rPr lang="en-US" dirty="0"/>
              <a:t>: Words in movie reviews, rated by stars</a:t>
            </a:r>
          </a:p>
          <a:p>
            <a:r>
              <a:rPr lang="en-US" dirty="0"/>
              <a:t>NLTK: List of words, rated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investigate.ai</a:t>
            </a:r>
            <a:r>
              <a:rPr lang="en-US" dirty="0"/>
              <a:t>/investigating-sentiment-analysis/comparing-sentiment-analysis-tools/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98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7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84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61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58C7-461A-0DA9-981B-6E7D26A79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53B41-FCE9-5E54-2444-E2B968D41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C74-5BB0-EC5B-747F-97ECBC709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C910B-EB0E-A665-1596-9F5E4247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BF39-DFA8-F137-6720-CC152DDD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3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9E7E-CEAF-C29D-C23E-5A8BCC20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21FA4-D0F4-CA30-7E1C-B504070D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B64E-14CF-DD90-5907-309DEEE03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DCB5B-0CD9-6BA3-2438-5957FDB1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743AD-9CEF-10AC-B898-1C910B42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32C43-7493-73B5-50B6-F155A8CA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7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3D3-6BBD-2725-0296-5940ADC1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7A0900-4F34-7707-29AE-0FD149BA4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5BCCF-C9AB-ED20-6DDD-40EBDB8A3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8954A-1DE8-EBBB-8A5D-569E9AD3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9AA49-3F13-482B-78D6-22C860D8C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93F09-45E0-D8D9-57EE-9B22820A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41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C8885-DAA9-7C0C-26E1-459394DF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C7C7C-02CF-9990-17CF-CF35BDBA0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76FD-EC6A-AE05-BFB7-D1728FE5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69A8-18DF-E6A9-26C4-C2640C38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41D0E-65F1-6684-F6EF-2E7C9A3EE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84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37350D-F9FE-4C20-E40C-1AFEADE70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CD292-AA14-C180-C057-7B5E0C8CB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1CC5-2E12-40D1-3E2B-AE465181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D42B3-5803-BEA8-3B22-CA25DBC2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BB1A-C234-5CCB-C914-6C1569E7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1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5271"/>
            <a:ext cx="10515600" cy="3651692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862C98-ACDB-A3B7-2C2C-8A4F7DD0D1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3563"/>
            <a:ext cx="10515600" cy="568766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922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D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B1D6-AB68-28B9-5DC1-133597C1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0"/>
            <a:ext cx="10782300" cy="6858000"/>
          </a:xfrm>
        </p:spPr>
        <p:txBody>
          <a:bodyPr anchor="ctr"/>
          <a:lstStyle>
            <a:lvl1pPr algn="ctr">
              <a:defRPr sz="9000" b="0" i="1">
                <a:solidFill>
                  <a:schemeClr val="tx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2AEDC-BF25-8CA9-72F1-6B4A0059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0EBD-75EA-A572-DDED-A567D5DD2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F2C10-AB91-C8FA-9FF2-84A8112D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50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2DADC-61CC-BDBF-A564-29F8D7069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BB9B-6750-5E60-8ED9-596024D66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28759-EE5E-A2DC-D110-6E89D656D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F6B54-4B33-AC8B-AC56-9A5D379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F4037-296A-ACE1-6B7E-73EF60645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7A10E-F738-381A-B0BC-9B438929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3BC1-1E12-AE48-8004-A14C8ACB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C5B79-833A-3E89-FBB4-A1E3DFCE7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D041C-C851-5C12-2F28-4A90DC509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5E549-6641-14E4-F156-83F5080AE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4B460-8CF7-D6E2-785E-21466D2B9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29517-07EE-1AE2-E2B1-0CE9A5E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5830B-0A77-91AF-B165-F54BA37C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ABBEAC-0F73-4C86-B4FA-4DF839AD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sz="8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D8263D-651B-7A8D-D68A-9A1DC5DC943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95463"/>
            <a:ext cx="6296025" cy="6429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27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079"/>
            <a:ext cx="12192000" cy="1325563"/>
          </a:xfrm>
        </p:spPr>
        <p:txBody>
          <a:bodyPr/>
          <a:lstStyle>
            <a:lvl1pPr algn="ctr">
              <a:defRPr sz="75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4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67836-31F7-8B74-D1B2-911AB83E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352E6-96D2-4588-A34A-B6F73210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6C7AA-D011-E6CE-59DC-6F0CCB7F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0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1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6575E-7238-4274-6599-820DAD99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D7561-43F3-CF8B-53E8-CA9D59003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5F176-FBEF-43C2-D263-296CF7F2B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B05A-B17F-CE7F-73AE-AFB92B655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B1AE9-F111-EC91-9D60-AC9AE3C67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4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0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fontAlgn="b" latinLnBrk="0" hangingPunct="1">
        <a:lnSpc>
          <a:spcPct val="90000"/>
        </a:lnSpc>
        <a:spcBef>
          <a:spcPct val="0"/>
        </a:spcBef>
        <a:buNone/>
        <a:defRPr sz="9000" b="0" i="0" kern="1200" cap="all" baseline="0">
          <a:solidFill>
            <a:schemeClr val="bg1"/>
          </a:solidFill>
          <a:latin typeface="Futura Condensed Medium" panose="020B0602020204020303" pitchFamily="34" charset="-79"/>
          <a:ea typeface="+mj-ea"/>
          <a:cs typeface="Futura Condensed Medium" panose="020B06020202040203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0" i="0" kern="120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djc-2022-m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6.xml"/><Relationship Id="rId5" Type="http://schemas.openxmlformats.org/officeDocument/2006/relationships/image" Target="../media/image2.png"/><Relationship Id="rId4" Type="http://schemas.openxmlformats.org/officeDocument/2006/relationships/customXml" Target="../ink/ink55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djc-2022-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soma/djc-indonesia-2022-machine-learning#finding-outliers-with-linear-regression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soma/djc-indonesia-2022-machine-learning#finding-bias-with-logistic-regress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soma/djc-indonesia-2022-machine-learning#letting-a-machine-do-the-work-with-classificatio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png"/><Relationship Id="rId4" Type="http://schemas.openxmlformats.org/officeDocument/2006/relationships/customXml" Target="../ink/ink2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customXml" Target="../ink/ink12.xml"/><Relationship Id="rId18" Type="http://schemas.openxmlformats.org/officeDocument/2006/relationships/customXml" Target="../ink/ink16.xm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customXml" Target="../ink/ink11.xml"/><Relationship Id="rId17" Type="http://schemas.openxmlformats.org/officeDocument/2006/relationships/customXml" Target="../ink/ink15.xml"/><Relationship Id="rId2" Type="http://schemas.openxmlformats.org/officeDocument/2006/relationships/customXml" Target="../ink/ink5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7.xml"/><Relationship Id="rId11" Type="http://schemas.openxmlformats.org/officeDocument/2006/relationships/customXml" Target="../ink/ink10.xml"/><Relationship Id="rId5" Type="http://schemas.openxmlformats.org/officeDocument/2006/relationships/image" Target="../media/image7.png"/><Relationship Id="rId15" Type="http://schemas.openxmlformats.org/officeDocument/2006/relationships/image" Target="../media/image10.png"/><Relationship Id="rId10" Type="http://schemas.openxmlformats.org/officeDocument/2006/relationships/customXml" Target="../ink/ink9.xml"/><Relationship Id="rId19" Type="http://schemas.openxmlformats.org/officeDocument/2006/relationships/customXml" Target="../ink/ink17.xml"/><Relationship Id="rId4" Type="http://schemas.openxmlformats.org/officeDocument/2006/relationships/customXml" Target="../ink/ink6.xml"/><Relationship Id="rId9" Type="http://schemas.openxmlformats.org/officeDocument/2006/relationships/customXml" Target="../ink/ink8.xml"/><Relationship Id="rId14" Type="http://schemas.openxmlformats.org/officeDocument/2006/relationships/customXml" Target="../ink/ink13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5.xml"/><Relationship Id="rId18" Type="http://schemas.openxmlformats.org/officeDocument/2006/relationships/customXml" Target="../ink/ink30.xml"/><Relationship Id="rId26" Type="http://schemas.openxmlformats.org/officeDocument/2006/relationships/customXml" Target="../ink/ink38.xml"/><Relationship Id="rId39" Type="http://schemas.openxmlformats.org/officeDocument/2006/relationships/customXml" Target="../ink/ink51.xml"/><Relationship Id="rId21" Type="http://schemas.openxmlformats.org/officeDocument/2006/relationships/customXml" Target="../ink/ink33.xml"/><Relationship Id="rId34" Type="http://schemas.openxmlformats.org/officeDocument/2006/relationships/customXml" Target="../ink/ink46.xml"/><Relationship Id="rId7" Type="http://schemas.openxmlformats.org/officeDocument/2006/relationships/image" Target="../media/image10.png"/><Relationship Id="rId2" Type="http://schemas.openxmlformats.org/officeDocument/2006/relationships/customXml" Target="../ink/ink18.xml"/><Relationship Id="rId16" Type="http://schemas.openxmlformats.org/officeDocument/2006/relationships/customXml" Target="../ink/ink28.xml"/><Relationship Id="rId20" Type="http://schemas.openxmlformats.org/officeDocument/2006/relationships/customXml" Target="../ink/ink32.xml"/><Relationship Id="rId29" Type="http://schemas.openxmlformats.org/officeDocument/2006/relationships/customXml" Target="../ink/ink41.xml"/><Relationship Id="rId41" Type="http://schemas.openxmlformats.org/officeDocument/2006/relationships/customXml" Target="../ink/ink5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11" Type="http://schemas.openxmlformats.org/officeDocument/2006/relationships/customXml" Target="../ink/ink23.xml"/><Relationship Id="rId24" Type="http://schemas.openxmlformats.org/officeDocument/2006/relationships/customXml" Target="../ink/ink36.xml"/><Relationship Id="rId32" Type="http://schemas.openxmlformats.org/officeDocument/2006/relationships/customXml" Target="../ink/ink44.xml"/><Relationship Id="rId37" Type="http://schemas.openxmlformats.org/officeDocument/2006/relationships/customXml" Target="../ink/ink49.xml"/><Relationship Id="rId40" Type="http://schemas.openxmlformats.org/officeDocument/2006/relationships/customXml" Target="../ink/ink52.xml"/><Relationship Id="rId5" Type="http://schemas.openxmlformats.org/officeDocument/2006/relationships/customXml" Target="../ink/ink19.xml"/><Relationship Id="rId15" Type="http://schemas.openxmlformats.org/officeDocument/2006/relationships/customXml" Target="../ink/ink27.xml"/><Relationship Id="rId23" Type="http://schemas.openxmlformats.org/officeDocument/2006/relationships/customXml" Target="../ink/ink35.xml"/><Relationship Id="rId28" Type="http://schemas.openxmlformats.org/officeDocument/2006/relationships/customXml" Target="../ink/ink40.xml"/><Relationship Id="rId36" Type="http://schemas.openxmlformats.org/officeDocument/2006/relationships/customXml" Target="../ink/ink48.xml"/><Relationship Id="rId10" Type="http://schemas.openxmlformats.org/officeDocument/2006/relationships/customXml" Target="../ink/ink22.xml"/><Relationship Id="rId19" Type="http://schemas.openxmlformats.org/officeDocument/2006/relationships/customXml" Target="../ink/ink31.xml"/><Relationship Id="rId31" Type="http://schemas.openxmlformats.org/officeDocument/2006/relationships/customXml" Target="../ink/ink43.xml"/><Relationship Id="rId4" Type="http://schemas.openxmlformats.org/officeDocument/2006/relationships/image" Target="../media/image9.png"/><Relationship Id="rId9" Type="http://schemas.openxmlformats.org/officeDocument/2006/relationships/customXml" Target="../ink/ink21.xml"/><Relationship Id="rId14" Type="http://schemas.openxmlformats.org/officeDocument/2006/relationships/customXml" Target="../ink/ink26.xml"/><Relationship Id="rId22" Type="http://schemas.openxmlformats.org/officeDocument/2006/relationships/customXml" Target="../ink/ink34.xml"/><Relationship Id="rId27" Type="http://schemas.openxmlformats.org/officeDocument/2006/relationships/customXml" Target="../ink/ink39.xml"/><Relationship Id="rId30" Type="http://schemas.openxmlformats.org/officeDocument/2006/relationships/customXml" Target="../ink/ink42.xml"/><Relationship Id="rId35" Type="http://schemas.openxmlformats.org/officeDocument/2006/relationships/customXml" Target="../ink/ink47.xml"/><Relationship Id="rId8" Type="http://schemas.openxmlformats.org/officeDocument/2006/relationships/customXml" Target="../ink/ink20.xml"/><Relationship Id="rId3" Type="http://schemas.openxmlformats.org/officeDocument/2006/relationships/image" Target="../media/image8.png"/><Relationship Id="rId12" Type="http://schemas.openxmlformats.org/officeDocument/2006/relationships/customXml" Target="../ink/ink24.xml"/><Relationship Id="rId17" Type="http://schemas.openxmlformats.org/officeDocument/2006/relationships/customXml" Target="../ink/ink29.xml"/><Relationship Id="rId25" Type="http://schemas.openxmlformats.org/officeDocument/2006/relationships/customXml" Target="../ink/ink37.xml"/><Relationship Id="rId33" Type="http://schemas.openxmlformats.org/officeDocument/2006/relationships/customXml" Target="../ink/ink45.xml"/><Relationship Id="rId38" Type="http://schemas.openxmlformats.org/officeDocument/2006/relationships/customXml" Target="../ink/ink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2F30E0FE-415E-9B29-D7CF-CDFD95422989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3027536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“model”?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EA22D9-FB23-3716-4E60-9AA3CFE9EEA0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5D810-0292-DF34-2C55-7F750D889D95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30986-3287-56D1-1DAC-2CDC62625477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E1019-7968-6E1A-34EC-24DE613D78B7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829727-3EAB-680C-07BD-D043B7B4C420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15C0A1-9FDD-8010-07D8-68133F736FE4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28225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BF458E-E39D-E961-DC4C-B4BD1CB4F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the tool, it’s </a:t>
            </a:r>
            <a:r>
              <a:rPr lang="en-US" u="sng" dirty="0"/>
              <a:t>how you use 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574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DALL-E, </a:t>
            </a:r>
            <a:r>
              <a:rPr lang="en-US" dirty="0" err="1"/>
              <a:t>midjourney</a:t>
            </a:r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F5B1CD7-BCC3-AB64-D61F-8906010A8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2482">
            <a:off x="122060" y="1540461"/>
            <a:ext cx="4377459" cy="484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8F018DD-BA35-1FF9-B925-880FF1B1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9434">
            <a:off x="4840734" y="2221388"/>
            <a:ext cx="7180889" cy="479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49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,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D58EA-A5CF-1D67-1AEB-8C5551A8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30" y="1249680"/>
            <a:ext cx="1013834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14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Refinery, VERTEX AI,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D5CB3-EF3F-A22F-0FA4-4BE4AE7D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67" y="1295082"/>
            <a:ext cx="10059065" cy="576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64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BFF41-760F-9BF8-6677-A59EDFEF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Caution:</a:t>
            </a:r>
            <a:r>
              <a:rPr lang="en-US" dirty="0"/>
              <a:t> The machine only reproduces what it’s seen.</a:t>
            </a:r>
          </a:p>
        </p:txBody>
      </p:sp>
    </p:spTree>
    <p:extLst>
      <p:ext uri="{BB962C8B-B14F-4D97-AF65-F5344CB8AC3E}">
        <p14:creationId xmlns:p14="http://schemas.microsoft.com/office/powerpoint/2010/main" val="884438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screener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E9D48-1945-B66E-86A8-EE5696FF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26" y="1532642"/>
            <a:ext cx="9298347" cy="532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1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“Bias laundering”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A279BA-55F2-13C3-6567-BCF66B116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16" y="1249680"/>
            <a:ext cx="9114368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13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Is your data complete?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247EB-8091-637F-FBA5-FEBB363CA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185" y="1273562"/>
            <a:ext cx="8817630" cy="56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28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Where’s your data from?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D54CF-C79F-A92F-41EC-EA9B28F1E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79" y="1847850"/>
            <a:ext cx="11134641" cy="415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18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84FC99-76B6-4F65-446B-6EEB030A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what and why?</a:t>
            </a: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F2C99A5C-35B0-7A05-9F46-535CE64784C4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12472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E0345-FDED-0171-E389-303DC06F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403" y="1386840"/>
            <a:ext cx="9739193" cy="55778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BBF8E3-54F3-675B-015B-7FA665A7A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20" y="2513075"/>
            <a:ext cx="10493157" cy="266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51034A-0619-7ACD-E324-5646B780E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67" y="1133603"/>
            <a:ext cx="10641265" cy="6094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</p:spTree>
    <p:extLst>
      <p:ext uri="{BB962C8B-B14F-4D97-AF65-F5344CB8AC3E}">
        <p14:creationId xmlns:p14="http://schemas.microsoft.com/office/powerpoint/2010/main" val="511490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37AE4D-433F-4E4B-C75C-AB899081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produce </a:t>
            </a:r>
            <a:r>
              <a:rPr lang="en-US"/>
              <a:t>some stories!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42DD5-903D-7278-E642-959811D48E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5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83F4-65FC-20FA-9AC6-BE4B1D4F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unusual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896D4-E58F-75AD-1247-73F9B306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predictions: </a:t>
            </a:r>
            <a:r>
              <a:rPr lang="en-US" u="sng" dirty="0"/>
              <a:t>what outcomes don’t match?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F98F2-C0AC-2092-599E-48DC9B483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Does reality match what you’d expect?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D8D88F1-5EE4-F436-7187-3E8B7C37BC04}"/>
              </a:ext>
            </a:extLst>
          </p:cNvPr>
          <p:cNvSpPr txBox="1"/>
          <p:nvPr/>
        </p:nvSpPr>
        <p:spPr>
          <a:xfrm rot="153126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0507611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15C8-A272-597F-251C-C20E34E9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BBF68-D5AC-48E2-0D89-7F64F3A0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400" dirty="0"/>
              <a:t>Find a situation where the outcome might be biased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Decide what might affect the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400" dirty="0"/>
              <a:t>What inputs are most important to the outcome?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CEEFF-F005-CE1A-3BC5-174AC0563D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</a:t>
            </a:r>
            <a:r>
              <a:rPr lang="en-US" i="1" dirty="0"/>
              <a:t>really</a:t>
            </a:r>
            <a:r>
              <a:rPr lang="en-US" dirty="0"/>
              <a:t> affects an outcome?</a:t>
            </a:r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639F8EC4-8DEB-0BE0-9D55-E0A000493257}"/>
              </a:ext>
            </a:extLst>
          </p:cNvPr>
          <p:cNvSpPr txBox="1"/>
          <p:nvPr/>
        </p:nvSpPr>
        <p:spPr>
          <a:xfrm rot="21439761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131993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2AFF-1074-44E7-423C-1E5A5776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F35E-1C18-1519-F918-3D27F562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the data you’d like to organize or sort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Label </a:t>
            </a:r>
            <a:r>
              <a:rPr lang="en-US" u="sng" dirty="0"/>
              <a:t>some</a:t>
            </a:r>
            <a:r>
              <a:rPr lang="en-US" dirty="0"/>
              <a:t> of the items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labels for the </a:t>
            </a:r>
            <a:r>
              <a:rPr lang="en-US" u="sng" dirty="0"/>
              <a:t>unlabeled</a:t>
            </a:r>
            <a:r>
              <a:rPr lang="en-US" dirty="0"/>
              <a:t>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11FF3-5002-F670-90A8-FBCB57E284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Tell the computer: “do what I just did, but faster”</a:t>
            </a:r>
          </a:p>
        </p:txBody>
      </p:sp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9FE6F785-EEEC-F467-E533-E86F7383FAB4}"/>
              </a:ext>
            </a:extLst>
          </p:cNvPr>
          <p:cNvSpPr txBox="1"/>
          <p:nvPr/>
        </p:nvSpPr>
        <p:spPr>
          <a:xfrm rot="153126">
            <a:off x="1725173" y="5764312"/>
            <a:ext cx="81647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5134B"/>
                </a:solidFill>
                <a:highlight>
                  <a:srgbClr val="FFFFFF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Click for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767159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0E0FE-415E-9B29-D7CF-CDFD95422989}"/>
              </a:ext>
            </a:extLst>
          </p:cNvPr>
          <p:cNvSpPr txBox="1"/>
          <p:nvPr/>
        </p:nvSpPr>
        <p:spPr>
          <a:xfrm>
            <a:off x="3062862" y="5564221"/>
            <a:ext cx="6066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https://</a:t>
            </a:r>
            <a:r>
              <a:rPr lang="en-US" sz="4000" i="1" dirty="0" err="1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bit.ly</a:t>
            </a:r>
            <a:r>
              <a:rPr lang="en-US" sz="4000" i="1" dirty="0">
                <a:highlight>
                  <a:srgbClr val="FFFF00"/>
                </a:highlight>
                <a:latin typeface="Futura Medium" panose="020B0602020204020303" pitchFamily="34" charset="-79"/>
                <a:cs typeface="Futura Medium" panose="020B0602020204020303" pitchFamily="34" charset="-79"/>
              </a:rPr>
              <a:t>/djc-2022-ml</a:t>
            </a:r>
          </a:p>
        </p:txBody>
      </p:sp>
    </p:spTree>
    <p:extLst>
      <p:ext uri="{BB962C8B-B14F-4D97-AF65-F5344CB8AC3E}">
        <p14:creationId xmlns:p14="http://schemas.microsoft.com/office/powerpoint/2010/main" val="368278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1585-D8E8-2808-D7A5-BA6AC9D6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M.L.?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C26D-DFDF-B4BD-22B3-027D1ED74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Artificial intelligence</a:t>
            </a:r>
          </a:p>
          <a:p>
            <a:r>
              <a:rPr lang="en-US" dirty="0"/>
              <a:t>Fancy statistics</a:t>
            </a:r>
          </a:p>
          <a:p>
            <a:r>
              <a:rPr lang="en-US" dirty="0"/>
              <a:t>Not-so-fancy statistics</a:t>
            </a:r>
          </a:p>
          <a:p>
            <a:r>
              <a:rPr lang="en-US" i="1" dirty="0"/>
              <a:t>Almost everything!</a:t>
            </a:r>
          </a:p>
        </p:txBody>
      </p:sp>
    </p:spTree>
    <p:extLst>
      <p:ext uri="{BB962C8B-B14F-4D97-AF65-F5344CB8AC3E}">
        <p14:creationId xmlns:p14="http://schemas.microsoft.com/office/powerpoint/2010/main" val="161328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BAA4D-02CA-3B27-4E7D-6043F725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use cases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56560-12E7-9D6E-ED32-A5F8DB1B5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for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6546-152E-B5CC-F212-0E9EB23916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Conversion rates</a:t>
            </a:r>
          </a:p>
          <a:p>
            <a:r>
              <a:rPr lang="en-US" dirty="0"/>
              <a:t>Article summaries</a:t>
            </a:r>
          </a:p>
          <a:p>
            <a:r>
              <a:rPr lang="en-US" dirty="0"/>
              <a:t>Content creation/article generation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7C9603-1A05-4EAA-871A-7CDA941DF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ML for Investigations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B710B-4EDC-48D6-F9A4-8B2842F962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Uncovering unusual data points</a:t>
            </a:r>
          </a:p>
          <a:p>
            <a:r>
              <a:rPr lang="en-US" dirty="0"/>
              <a:t>Finding bias</a:t>
            </a:r>
          </a:p>
          <a:p>
            <a:r>
              <a:rPr lang="en-US" dirty="0"/>
              <a:t>Doing large amounts of work, relatively quickly and easier</a:t>
            </a:r>
          </a:p>
        </p:txBody>
      </p:sp>
    </p:spTree>
    <p:extLst>
      <p:ext uri="{BB962C8B-B14F-4D97-AF65-F5344CB8AC3E}">
        <p14:creationId xmlns:p14="http://schemas.microsoft.com/office/powerpoint/2010/main" val="24840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E10985-6EEE-BB04-DEA0-5B75477ED3BC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M.L. 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227652-021B-9428-189C-1B228D38A9C7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0F6909-D809-08BB-6D2C-C6AD805CEE7F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560F4-0F1B-2B62-A7CC-6B07089602BD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867AC1-4355-6AFA-FE64-2346A2D59471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1A6B11-4485-CA8F-23AA-8A0108116071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3491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1A8E66-7B21-9009-EBD3-9423767C6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19" y="1397357"/>
            <a:ext cx="9534562" cy="546064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6BE36E6-61D5-27B6-8201-054E1799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Investigate.ai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934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5225609-9098-1E95-955C-83193177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</a:t>
            </a:r>
            <a:r>
              <a:rPr lang="en-US" u="sng" dirty="0"/>
              <a:t>journalist</a:t>
            </a:r>
            <a:r>
              <a:rPr lang="en-US" dirty="0"/>
              <a:t>, not a statistician or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2048893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14:cNvPr>
              <p14:cNvContentPartPr/>
              <p14:nvPr/>
            </p14:nvContentPartPr>
            <p14:xfrm>
              <a:off x="6173569" y="3038763"/>
              <a:ext cx="1722600" cy="1397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0569" y="2976123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14:cNvPr>
              <p14:cNvContentPartPr/>
              <p14:nvPr/>
            </p14:nvContentPartPr>
            <p14:xfrm>
              <a:off x="6768649" y="3338643"/>
              <a:ext cx="491760" cy="4388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009" y="3276003"/>
                <a:ext cx="61740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14:cNvPr>
              <p14:cNvContentPartPr/>
              <p14:nvPr/>
            </p14:nvContentPartPr>
            <p14:xfrm>
              <a:off x="741216" y="631072"/>
              <a:ext cx="1020624" cy="1600208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568072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37928581-821E-6954-4A0A-B546B95E2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95860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14:cNvPr>
              <p14:cNvContentPartPr/>
              <p14:nvPr/>
            </p14:nvContentPartPr>
            <p14:xfrm>
              <a:off x="2629363" y="666809"/>
              <a:ext cx="1020624" cy="1600208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603809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31BEF89A-6628-DFAF-5E4E-599E8674E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531597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14:cNvPr>
              <p14:cNvContentPartPr/>
              <p14:nvPr/>
            </p14:nvContentPartPr>
            <p14:xfrm>
              <a:off x="4517511" y="651158"/>
              <a:ext cx="1020624" cy="1600208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588158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2">
            <a:extLst>
              <a:ext uri="{FF2B5EF4-FFF2-40B4-BE49-F238E27FC236}">
                <a16:creationId xmlns:a16="http://schemas.microsoft.com/office/drawing/2014/main" id="{C022B2DF-9FAB-CD17-378D-B50F83FEC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515946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14:cNvPr>
              <p14:cNvContentPartPr/>
              <p14:nvPr/>
            </p14:nvContentPartPr>
            <p14:xfrm>
              <a:off x="741216" y="2836435"/>
              <a:ext cx="1020624" cy="1600208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B44E97C3-53D8-0BB7-7A34-6EB05189D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14:cNvPr>
              <p14:cNvContentPartPr/>
              <p14:nvPr/>
            </p14:nvContentPartPr>
            <p14:xfrm>
              <a:off x="2629363" y="2836435"/>
              <a:ext cx="1020624" cy="1600208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2">
            <a:extLst>
              <a:ext uri="{FF2B5EF4-FFF2-40B4-BE49-F238E27FC236}">
                <a16:creationId xmlns:a16="http://schemas.microsoft.com/office/drawing/2014/main" id="{59D40EB1-E5B7-8A2F-64A9-7767951B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14:cNvPr>
              <p14:cNvContentPartPr/>
              <p14:nvPr/>
            </p14:nvContentPartPr>
            <p14:xfrm>
              <a:off x="4517511" y="2856521"/>
              <a:ext cx="1020624" cy="1600208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2793521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9B67FF75-DD97-10FE-4631-6522819C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2721309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14:cNvPr>
              <p14:cNvContentPartPr/>
              <p14:nvPr/>
            </p14:nvContentPartPr>
            <p14:xfrm>
              <a:off x="741216" y="4802106"/>
              <a:ext cx="1020624" cy="1600208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4739106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2">
            <a:extLst>
              <a:ext uri="{FF2B5EF4-FFF2-40B4-BE49-F238E27FC236}">
                <a16:creationId xmlns:a16="http://schemas.microsoft.com/office/drawing/2014/main" id="{3829FC28-85E4-7D25-0C79-29E5D82E4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666894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D4AEFA1-FBF1-A91F-E2EA-419BACE5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602" y="3035281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14:cNvPr>
              <p14:cNvContentPartPr/>
              <p14:nvPr/>
            </p14:nvContentPartPr>
            <p14:xfrm>
              <a:off x="2090942" y="4954540"/>
              <a:ext cx="1722600" cy="13978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7942" y="4891900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14:cNvPr>
              <p14:cNvContentPartPr/>
              <p14:nvPr/>
            </p14:nvContentPartPr>
            <p14:xfrm>
              <a:off x="2686022" y="5254420"/>
              <a:ext cx="491760" cy="4388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3382" y="5191780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922635D5-A191-7041-44D9-2D310AB99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975" y="4951058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14:cNvPr>
              <p14:cNvContentPartPr/>
              <p14:nvPr/>
            </p14:nvContentPartPr>
            <p14:xfrm>
              <a:off x="4094044" y="4907168"/>
              <a:ext cx="1722600" cy="13978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1044" y="4844528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14:cNvPr>
              <p14:cNvContentPartPr/>
              <p14:nvPr/>
            </p14:nvContentPartPr>
            <p14:xfrm>
              <a:off x="4689124" y="5207048"/>
              <a:ext cx="491760" cy="4388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6484" y="5144408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3365E8B-6FE6-DBCE-776A-7C363A6F5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077" y="4903686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41CD739-B5F2-E1AE-8550-CCF90E918649}"/>
              </a:ext>
            </a:extLst>
          </p:cNvPr>
          <p:cNvSpPr txBox="1"/>
          <p:nvPr/>
        </p:nvSpPr>
        <p:spPr>
          <a:xfrm>
            <a:off x="9513837" y="692511"/>
            <a:ext cx="16081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071D81-A4E6-D4C7-C058-AAABA91DDB2C}"/>
              </a:ext>
            </a:extLst>
          </p:cNvPr>
          <p:cNvSpPr txBox="1"/>
          <p:nvPr/>
        </p:nvSpPr>
        <p:spPr>
          <a:xfrm>
            <a:off x="9214619" y="2721309"/>
            <a:ext cx="22065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30B416-BA9B-B113-3C62-C010204E6797}"/>
              </a:ext>
            </a:extLst>
          </p:cNvPr>
          <p:cNvSpPr txBox="1"/>
          <p:nvPr/>
        </p:nvSpPr>
        <p:spPr>
          <a:xfrm>
            <a:off x="9213465" y="4843459"/>
            <a:ext cx="22088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5752A1-895D-C081-10C6-F90430F58E54}"/>
              </a:ext>
            </a:extLst>
          </p:cNvPr>
          <p:cNvSpPr txBox="1"/>
          <p:nvPr/>
        </p:nvSpPr>
        <p:spPr>
          <a:xfrm>
            <a:off x="8111319" y="1151442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D8E775-4101-BD90-1F57-5FF259A693C3}"/>
              </a:ext>
            </a:extLst>
          </p:cNvPr>
          <p:cNvSpPr txBox="1"/>
          <p:nvPr/>
        </p:nvSpPr>
        <p:spPr>
          <a:xfrm>
            <a:off x="8111319" y="3300981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83E012-0CA5-D2EA-403B-B07421705C88}"/>
              </a:ext>
            </a:extLst>
          </p:cNvPr>
          <p:cNvSpPr txBox="1"/>
          <p:nvPr/>
        </p:nvSpPr>
        <p:spPr>
          <a:xfrm>
            <a:off x="8111319" y="5338009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</p:spTree>
    <p:extLst>
      <p:ext uri="{BB962C8B-B14F-4D97-AF65-F5344CB8AC3E}">
        <p14:creationId xmlns:p14="http://schemas.microsoft.com/office/powerpoint/2010/main" val="137005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394D5-BDA3-3CE4-85EC-48AE30AEB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“Training” a “model”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14:cNvPr>
              <p14:cNvContentPartPr/>
              <p14:nvPr/>
            </p14:nvContentPartPr>
            <p14:xfrm>
              <a:off x="4069101" y="1907020"/>
              <a:ext cx="613319" cy="1043147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558C54AF-4968-987A-6CD3-BEFB627D4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14:cNvPr>
              <p14:cNvContentPartPr/>
              <p14:nvPr/>
            </p14:nvContentPartPr>
            <p14:xfrm>
              <a:off x="524366" y="1947498"/>
              <a:ext cx="1253677" cy="103523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18845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D1A0A40-91BA-1CFD-C477-A8B6ED5CE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19354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14:cNvPr>
              <p14:cNvContentPartPr/>
              <p14:nvPr/>
            </p14:nvContentPartPr>
            <p14:xfrm>
              <a:off x="524366" y="3361198"/>
              <a:ext cx="1253677" cy="103523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1ADF898-20BE-839A-19A9-24226C1DD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14:cNvPr>
              <p14:cNvContentPartPr/>
              <p14:nvPr/>
            </p14:nvContentPartPr>
            <p14:xfrm>
              <a:off x="2155046" y="3361198"/>
              <a:ext cx="1253677" cy="103523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9205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6620E79-A0B2-29DB-A0FD-C0C1860E8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4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14:cNvPr>
              <p14:cNvContentPartPr/>
              <p14:nvPr/>
            </p14:nvContentPartPr>
            <p14:xfrm>
              <a:off x="2468901" y="1907020"/>
              <a:ext cx="613319" cy="1043147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59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7" name="Picture 2">
            <a:extLst>
              <a:ext uri="{FF2B5EF4-FFF2-40B4-BE49-F238E27FC236}">
                <a16:creationId xmlns:a16="http://schemas.microsoft.com/office/drawing/2014/main" id="{D79B3502-8DA7-5C42-7A60-2371EF9B1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9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14:cNvPr>
              <p14:cNvContentPartPr/>
              <p14:nvPr/>
            </p14:nvContentPartPr>
            <p14:xfrm>
              <a:off x="4069101" y="3286577"/>
              <a:ext cx="613319" cy="1043147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322358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9" name="Picture 2">
            <a:extLst>
              <a:ext uri="{FF2B5EF4-FFF2-40B4-BE49-F238E27FC236}">
                <a16:creationId xmlns:a16="http://schemas.microsoft.com/office/drawing/2014/main" id="{97EAA084-890A-74C1-3A82-18E8E2E86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322384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14:cNvPr>
              <p14:cNvContentPartPr/>
              <p14:nvPr/>
            </p14:nvContentPartPr>
            <p14:xfrm>
              <a:off x="4057601" y="4716402"/>
              <a:ext cx="613319" cy="1043147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4613" y="465341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1" name="Picture 2">
            <a:extLst>
              <a:ext uri="{FF2B5EF4-FFF2-40B4-BE49-F238E27FC236}">
                <a16:creationId xmlns:a16="http://schemas.microsoft.com/office/drawing/2014/main" id="{ABD4B93F-EFDB-D0F3-50C1-C9DF8498B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92" y="465367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14:cNvPr>
              <p14:cNvContentPartPr/>
              <p14:nvPr/>
            </p14:nvContentPartPr>
            <p14:xfrm>
              <a:off x="2444952" y="4779133"/>
              <a:ext cx="613319" cy="1043147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3" name="Picture 2">
            <a:extLst>
              <a:ext uri="{FF2B5EF4-FFF2-40B4-BE49-F238E27FC236}">
                <a16:creationId xmlns:a16="http://schemas.microsoft.com/office/drawing/2014/main" id="{1C1A2412-D30A-1625-FCFE-2D55F4BB0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14:cNvPr>
              <p14:cNvContentPartPr/>
              <p14:nvPr/>
            </p14:nvContentPartPr>
            <p14:xfrm>
              <a:off x="-1099783" y="4819611"/>
              <a:ext cx="1253677" cy="103523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47566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0BA62B8-9CAE-03F7-3797-52F508EB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48075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14:cNvPr>
              <p14:cNvContentPartPr/>
              <p14:nvPr/>
            </p14:nvContentPartPr>
            <p14:xfrm>
              <a:off x="-1099783" y="6233311"/>
              <a:ext cx="1253677" cy="103523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4821D83D-92EA-6B42-5682-A549A9266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14:cNvPr>
              <p14:cNvContentPartPr/>
              <p14:nvPr/>
            </p14:nvContentPartPr>
            <p14:xfrm>
              <a:off x="530897" y="6233311"/>
              <a:ext cx="1253677" cy="103523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7907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6521A17-E491-7119-D02C-F3C8AF0B0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14:cNvPr>
              <p14:cNvContentPartPr/>
              <p14:nvPr/>
            </p14:nvContentPartPr>
            <p14:xfrm>
              <a:off x="844752" y="4779133"/>
              <a:ext cx="613319" cy="1043147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7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1" name="Picture 2">
            <a:extLst>
              <a:ext uri="{FF2B5EF4-FFF2-40B4-BE49-F238E27FC236}">
                <a16:creationId xmlns:a16="http://schemas.microsoft.com/office/drawing/2014/main" id="{5E8CDB38-6312-7628-952C-68DD74198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14:cNvPr>
              <p14:cNvContentPartPr/>
              <p14:nvPr/>
            </p14:nvContentPartPr>
            <p14:xfrm>
              <a:off x="2444952" y="6158690"/>
              <a:ext cx="613319" cy="1043147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609569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3" name="Picture 2">
            <a:extLst>
              <a:ext uri="{FF2B5EF4-FFF2-40B4-BE49-F238E27FC236}">
                <a16:creationId xmlns:a16="http://schemas.microsoft.com/office/drawing/2014/main" id="{33FFB732-D6C7-97AB-DFFC-F6959F9BA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609595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14:cNvPr>
              <p14:cNvContentPartPr/>
              <p14:nvPr/>
            </p14:nvContentPartPr>
            <p14:xfrm>
              <a:off x="4033670" y="6146227"/>
              <a:ext cx="613319" cy="1043147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682" y="60832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Picture 2">
            <a:extLst>
              <a:ext uri="{FF2B5EF4-FFF2-40B4-BE49-F238E27FC236}">
                <a16:creationId xmlns:a16="http://schemas.microsoft.com/office/drawing/2014/main" id="{9E51595D-4A67-0E50-8C1A-8D535AC8F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1" y="60834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14:cNvPr>
              <p14:cNvContentPartPr/>
              <p14:nvPr/>
            </p14:nvContentPartPr>
            <p14:xfrm>
              <a:off x="8793501" y="4697327"/>
              <a:ext cx="613319" cy="1043147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7" name="Picture 2">
            <a:extLst>
              <a:ext uri="{FF2B5EF4-FFF2-40B4-BE49-F238E27FC236}">
                <a16:creationId xmlns:a16="http://schemas.microsoft.com/office/drawing/2014/main" id="{E9CD2B04-06B3-DCAD-7594-69090914D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14:cNvPr>
              <p14:cNvContentPartPr/>
              <p14:nvPr/>
            </p14:nvContentPartPr>
            <p14:xfrm>
              <a:off x="5248766" y="4737805"/>
              <a:ext cx="1253677" cy="103523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46748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5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03B5074E-791F-2682-3CF7-397D7A27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47257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14:cNvPr>
              <p14:cNvContentPartPr/>
              <p14:nvPr/>
            </p14:nvContentPartPr>
            <p14:xfrm>
              <a:off x="5248766" y="6151505"/>
              <a:ext cx="1253677" cy="103523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396122F-AA42-4181-FB9D-AA31890E8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14:cNvPr>
              <p14:cNvContentPartPr/>
              <p14:nvPr/>
            </p14:nvContentPartPr>
            <p14:xfrm>
              <a:off x="6879446" y="6151505"/>
              <a:ext cx="1253677" cy="103523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645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99CB923-07C6-5C0D-0085-8C7C1D81F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44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14:cNvPr>
              <p14:cNvContentPartPr/>
              <p14:nvPr/>
            </p14:nvContentPartPr>
            <p14:xfrm>
              <a:off x="7193301" y="4697327"/>
              <a:ext cx="613319" cy="1043147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303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5" name="Picture 2">
            <a:extLst>
              <a:ext uri="{FF2B5EF4-FFF2-40B4-BE49-F238E27FC236}">
                <a16:creationId xmlns:a16="http://schemas.microsoft.com/office/drawing/2014/main" id="{C58B9A59-BAF2-D925-0122-62D441D85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3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14:cNvPr>
              <p14:cNvContentPartPr/>
              <p14:nvPr/>
            </p14:nvContentPartPr>
            <p14:xfrm>
              <a:off x="8793501" y="6076884"/>
              <a:ext cx="613319" cy="1043147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6013892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7" name="Picture 2">
            <a:extLst>
              <a:ext uri="{FF2B5EF4-FFF2-40B4-BE49-F238E27FC236}">
                <a16:creationId xmlns:a16="http://schemas.microsoft.com/office/drawing/2014/main" id="{A3105061-78C9-1EA6-C09E-5FFD35A4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6014153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14:cNvPr>
              <p14:cNvContentPartPr/>
              <p14:nvPr/>
            </p14:nvContentPartPr>
            <p14:xfrm>
              <a:off x="8806498" y="1778736"/>
              <a:ext cx="613319" cy="1043147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>
            <a:extLst>
              <a:ext uri="{FF2B5EF4-FFF2-40B4-BE49-F238E27FC236}">
                <a16:creationId xmlns:a16="http://schemas.microsoft.com/office/drawing/2014/main" id="{3344E9F5-1499-36E3-B3B5-63E95249F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14:cNvPr>
              <p14:cNvContentPartPr/>
              <p14:nvPr/>
            </p14:nvContentPartPr>
            <p14:xfrm>
              <a:off x="5261763" y="1819214"/>
              <a:ext cx="1253677" cy="103523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17562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A789B1BE-D3D3-3F96-1AD2-2C1D4090E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18071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14:cNvPr>
              <p14:cNvContentPartPr/>
              <p14:nvPr/>
            </p14:nvContentPartPr>
            <p14:xfrm>
              <a:off x="5261763" y="3232914"/>
              <a:ext cx="1253677" cy="103523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CA1210D-6521-0C27-B36E-641C6346D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14:cNvPr>
              <p14:cNvContentPartPr/>
              <p14:nvPr/>
            </p14:nvContentPartPr>
            <p14:xfrm>
              <a:off x="6892443" y="3232914"/>
              <a:ext cx="1253677" cy="103523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2945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4335605-2670-821C-4A8B-BFEC4CA7A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44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14:cNvPr>
              <p14:cNvContentPartPr/>
              <p14:nvPr/>
            </p14:nvContentPartPr>
            <p14:xfrm>
              <a:off x="7206298" y="1778736"/>
              <a:ext cx="613319" cy="1043147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33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9" name="Picture 2">
            <a:extLst>
              <a:ext uri="{FF2B5EF4-FFF2-40B4-BE49-F238E27FC236}">
                <a16:creationId xmlns:a16="http://schemas.microsoft.com/office/drawing/2014/main" id="{91A01AB2-6D18-941B-E559-2347C81FE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3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14:cNvPr>
              <p14:cNvContentPartPr/>
              <p14:nvPr/>
            </p14:nvContentPartPr>
            <p14:xfrm>
              <a:off x="8806498" y="3158293"/>
              <a:ext cx="613319" cy="1043147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309530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1" name="Picture 2">
            <a:extLst>
              <a:ext uri="{FF2B5EF4-FFF2-40B4-BE49-F238E27FC236}">
                <a16:creationId xmlns:a16="http://schemas.microsoft.com/office/drawing/2014/main" id="{FA400930-85B5-1E6E-ABD6-97DC18BA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30749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14:cNvPr>
              <p14:cNvContentPartPr/>
              <p14:nvPr/>
            </p14:nvContentPartPr>
            <p14:xfrm>
              <a:off x="9799499" y="4683000"/>
              <a:ext cx="1253677" cy="103523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46200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2BA7D12F-571C-C278-486D-5283B41CB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46709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14:cNvPr>
              <p14:cNvContentPartPr/>
              <p14:nvPr/>
            </p14:nvContentPartPr>
            <p14:xfrm>
              <a:off x="9799499" y="6096700"/>
              <a:ext cx="1253677" cy="103523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2D9F449-C80B-6437-CF21-0EBF61066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14:cNvPr>
              <p14:cNvContentPartPr/>
              <p14:nvPr/>
            </p14:nvContentPartPr>
            <p14:xfrm>
              <a:off x="11430179" y="6096700"/>
              <a:ext cx="1253677" cy="103523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6718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1B695F9-CC32-61DE-DB5A-C77E6E22A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718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14:cNvPr>
              <p14:cNvContentPartPr/>
              <p14:nvPr/>
            </p14:nvContentPartPr>
            <p14:xfrm>
              <a:off x="11744034" y="4642522"/>
              <a:ext cx="613319" cy="1043147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1046" y="457953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9" name="Picture 2">
            <a:extLst>
              <a:ext uri="{FF2B5EF4-FFF2-40B4-BE49-F238E27FC236}">
                <a16:creationId xmlns:a16="http://schemas.microsoft.com/office/drawing/2014/main" id="{849DDD56-B94D-07EF-3DED-DF9A7A6E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125" y="457979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14:cNvPr>
              <p14:cNvContentPartPr/>
              <p14:nvPr/>
            </p14:nvContentPartPr>
            <p14:xfrm>
              <a:off x="9812496" y="1764409"/>
              <a:ext cx="1253677" cy="103523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17014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7CB0A5C6-6AC9-4647-CDBE-18D0C32A4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17523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14:cNvPr>
              <p14:cNvContentPartPr/>
              <p14:nvPr/>
            </p14:nvContentPartPr>
            <p14:xfrm>
              <a:off x="9812496" y="3178109"/>
              <a:ext cx="1253677" cy="103523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BDA9F74-5F06-BF00-01A8-87F2EE8E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14:cNvPr>
              <p14:cNvContentPartPr/>
              <p14:nvPr/>
            </p14:nvContentPartPr>
            <p14:xfrm>
              <a:off x="11443176" y="3178109"/>
              <a:ext cx="1253677" cy="103523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8018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25686D9-9DD6-1F74-F167-1ED1EFE86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17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14:cNvPr>
              <p14:cNvContentPartPr/>
              <p14:nvPr/>
            </p14:nvContentPartPr>
            <p14:xfrm>
              <a:off x="11757031" y="1723931"/>
              <a:ext cx="613319" cy="1043147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94043" y="1660939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7" name="Picture 2">
            <a:extLst>
              <a:ext uri="{FF2B5EF4-FFF2-40B4-BE49-F238E27FC236}">
                <a16:creationId xmlns:a16="http://schemas.microsoft.com/office/drawing/2014/main" id="{AF0DA339-8E40-2981-2995-6686BD6F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122" y="16612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14:cNvPr>
              <p14:cNvContentPartPr/>
              <p14:nvPr/>
            </p14:nvContentPartPr>
            <p14:xfrm>
              <a:off x="-417551" y="2056676"/>
              <a:ext cx="613319" cy="1043147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199368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9" name="Picture 2">
            <a:extLst>
              <a:ext uri="{FF2B5EF4-FFF2-40B4-BE49-F238E27FC236}">
                <a16:creationId xmlns:a16="http://schemas.microsoft.com/office/drawing/2014/main" id="{8A903DAD-1E00-E9C7-667E-2A2EB4D7A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199394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14:cNvPr>
              <p14:cNvContentPartPr/>
              <p14:nvPr/>
            </p14:nvContentPartPr>
            <p14:xfrm>
              <a:off x="-417551" y="3436233"/>
              <a:ext cx="613319" cy="1043147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33732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101" name="Picture 2">
            <a:extLst>
              <a:ext uri="{FF2B5EF4-FFF2-40B4-BE49-F238E27FC236}">
                <a16:creationId xmlns:a16="http://schemas.microsoft.com/office/drawing/2014/main" id="{49476E73-9EDF-DE19-F89D-247015EE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33735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ACC9809F-4D01-B38A-DD6D-0305FE241DB2}"/>
              </a:ext>
            </a:extLst>
          </p:cNvPr>
          <p:cNvSpPr txBox="1"/>
          <p:nvPr/>
        </p:nvSpPr>
        <p:spPr>
          <a:xfrm rot="20346004">
            <a:off x="1109735" y="2362010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40050A0-78B0-8697-F9C1-DDDB5A8F0760}"/>
              </a:ext>
            </a:extLst>
          </p:cNvPr>
          <p:cNvSpPr txBox="1"/>
          <p:nvPr/>
        </p:nvSpPr>
        <p:spPr>
          <a:xfrm rot="20912296">
            <a:off x="2896656" y="551492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$42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F24D479-B3BF-6E95-1BF7-0735BB95D909}"/>
              </a:ext>
            </a:extLst>
          </p:cNvPr>
          <p:cNvSpPr txBox="1"/>
          <p:nvPr/>
        </p:nvSpPr>
        <p:spPr>
          <a:xfrm rot="1124643">
            <a:off x="5095368" y="247540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$17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5EDBDD9-2594-BE86-AEAD-15FC0551F27B}"/>
              </a:ext>
            </a:extLst>
          </p:cNvPr>
          <p:cNvSpPr txBox="1"/>
          <p:nvPr/>
        </p:nvSpPr>
        <p:spPr>
          <a:xfrm rot="1124643">
            <a:off x="5873885" y="4761522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1E5F6DB-71D3-DC3A-4485-0B3278C94CE2}"/>
              </a:ext>
            </a:extLst>
          </p:cNvPr>
          <p:cNvSpPr txBox="1"/>
          <p:nvPr/>
        </p:nvSpPr>
        <p:spPr>
          <a:xfrm rot="20279850">
            <a:off x="8591360" y="228146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3C36AEF-8CA8-6C62-D192-E182222FF324}"/>
              </a:ext>
            </a:extLst>
          </p:cNvPr>
          <p:cNvSpPr txBox="1"/>
          <p:nvPr/>
        </p:nvSpPr>
        <p:spPr>
          <a:xfrm rot="19765482">
            <a:off x="8945489" y="5101878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B2BE41B-77DC-7ECF-AC29-033F314A62B2}"/>
              </a:ext>
            </a:extLst>
          </p:cNvPr>
          <p:cNvSpPr txBox="1"/>
          <p:nvPr/>
        </p:nvSpPr>
        <p:spPr>
          <a:xfrm rot="1124643">
            <a:off x="217657" y="4711069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08ACA83-6D11-3148-E299-5FABCBC488E1}"/>
              </a:ext>
            </a:extLst>
          </p:cNvPr>
          <p:cNvSpPr txBox="1"/>
          <p:nvPr/>
        </p:nvSpPr>
        <p:spPr>
          <a:xfrm rot="20727301">
            <a:off x="11224131" y="30768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1F1DCB8-E20C-8376-7ADD-4FF637143C01}"/>
              </a:ext>
            </a:extLst>
          </p:cNvPr>
          <p:cNvSpPr txBox="1"/>
          <p:nvPr/>
        </p:nvSpPr>
        <p:spPr>
          <a:xfrm rot="19765482">
            <a:off x="10588745" y="6345077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$9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1F4AE1A-E9CE-6BDB-667D-7245DBFAC9ED}"/>
              </a:ext>
            </a:extLst>
          </p:cNvPr>
          <p:cNvSpPr txBox="1"/>
          <p:nvPr/>
        </p:nvSpPr>
        <p:spPr>
          <a:xfrm rot="903382">
            <a:off x="10950440" y="106849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2CA01BC-98A2-8313-B0D6-1AA576163F7E}"/>
              </a:ext>
            </a:extLst>
          </p:cNvPr>
          <p:cNvSpPr txBox="1"/>
          <p:nvPr/>
        </p:nvSpPr>
        <p:spPr>
          <a:xfrm rot="20727301">
            <a:off x="-839165" y="12447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$14</a:t>
            </a:r>
          </a:p>
        </p:txBody>
      </p:sp>
    </p:spTree>
    <p:extLst>
      <p:ext uri="{BB962C8B-B14F-4D97-AF65-F5344CB8AC3E}">
        <p14:creationId xmlns:p14="http://schemas.microsoft.com/office/powerpoint/2010/main" val="4278593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446</Words>
  <Application>Microsoft Macintosh PowerPoint</Application>
  <PresentationFormat>Widescreen</PresentationFormat>
  <Paragraphs>112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Futura Condensed Medium</vt:lpstr>
      <vt:lpstr>Futura Medium</vt:lpstr>
      <vt:lpstr>Helvetica Neue Condensed</vt:lpstr>
      <vt:lpstr>Helvetica Neue Condensed</vt:lpstr>
      <vt:lpstr>Helvetica Neue Light</vt:lpstr>
      <vt:lpstr>Office Theme</vt:lpstr>
      <vt:lpstr>Machine Learning for Newsrooms</vt:lpstr>
      <vt:lpstr>Machine learning: what and why?</vt:lpstr>
      <vt:lpstr>What is M.L.?</vt:lpstr>
      <vt:lpstr>Two use cases</vt:lpstr>
      <vt:lpstr>How M.L. works</vt:lpstr>
      <vt:lpstr>Investigate.ai</vt:lpstr>
      <vt:lpstr>Be a journalist, not a statistician or data scientist</vt:lpstr>
      <vt:lpstr>PowerPoint Presentation</vt:lpstr>
      <vt:lpstr>“Training” a “model”</vt:lpstr>
      <vt:lpstr>What is a “model”?</vt:lpstr>
      <vt:lpstr>It’s not the tool, it’s how you use it.</vt:lpstr>
      <vt:lpstr>DALL-E, midjourney</vt:lpstr>
      <vt:lpstr>sklearn, tensorflow</vt:lpstr>
      <vt:lpstr>Refinery, VERTEX AI, etc…</vt:lpstr>
      <vt:lpstr>Caution: The machine only reproduces what it’s seen.</vt:lpstr>
      <vt:lpstr>resume screener</vt:lpstr>
      <vt:lpstr>“Bias laundering”</vt:lpstr>
      <vt:lpstr>Is your data complete?</vt:lpstr>
      <vt:lpstr>Where’s your data from?</vt:lpstr>
      <vt:lpstr>“Testing” your model</vt:lpstr>
      <vt:lpstr>“Testing” your model</vt:lpstr>
      <vt:lpstr>Let’s produce some stories!</vt:lpstr>
      <vt:lpstr>Finding unusual data</vt:lpstr>
      <vt:lpstr>Finding bias</vt:lpstr>
      <vt:lpstr>Automating workflows</vt:lpstr>
      <vt:lpstr>Machine Learning for Newsrooms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Newsrooms</dc:title>
  <dc:creator>Jonathan Soma</dc:creator>
  <cp:lastModifiedBy>Jonathan Soma</cp:lastModifiedBy>
  <cp:revision>25</cp:revision>
  <cp:lastPrinted>2022-07-30T00:50:12Z</cp:lastPrinted>
  <dcterms:created xsi:type="dcterms:W3CDTF">2022-07-29T17:14:06Z</dcterms:created>
  <dcterms:modified xsi:type="dcterms:W3CDTF">2022-07-30T01:03:21Z</dcterms:modified>
</cp:coreProperties>
</file>

<file path=docProps/thumbnail.jpeg>
</file>